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/biˈjɒnd/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prep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.在更远处；超出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#63</a:t>
            </a:r>
            <a:endParaRPr lang="en-US" altLang="zh-CN" sz="1800" dirty="0"/>
          </a:p>
        </p:txBody>
      </p:sp>
      <p:pic>
        <p:nvPicPr>
          <p:cNvPr id="3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mp=1&amp;vtp=1&amp;bbb=1"/>
          <p:cNvSpPr/>
          <p:nvPr/>
        </p:nvSpPr>
        <p:spPr>
          <a:xfrm>
            <a:off x="832104" y="2006846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超出某人的能力范围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eyond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imagination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超乎想象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eyond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expectations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超出预期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失控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doubt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毫无疑问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难以辨认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repair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无法维修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#71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32c7b5727?pid=71245d0a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32c7b5727?pid=71245d0a0&amp;color=0,0,0&amp;mp=1&amp;vtp=1&amp;bbb=1"/>
          <p:cNvSpPr/>
          <p:nvPr/>
        </p:nvSpPr>
        <p:spPr>
          <a:xfrm>
            <a:off x="832104" y="15184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在写作中可以将beyond构成的地点状语前置，形成倒装句，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从而增强画面感。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  Bey</a:t>
            </a:r>
            <a:r>
              <a:rPr lang="en-US" altLang="zh-CN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ond the mountains lies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village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frozen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山的那边有一个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仿佛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被时间冻结的村庄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#74</a:t>
            </a:r>
            <a:endParaRPr lang="en-US" altLang="zh-CN" sz="1800" dirty="0"/>
          </a:p>
        </p:txBody>
      </p:sp>
      <p:pic>
        <p:nvPicPr>
          <p:cNvPr id="4" name="P_3_BD#32c7b5727?pid=71245d0a0&amp;color=0,0,0&amp;mp=1&amp;tib=255,255,255&amp;iip=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06875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414389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32c7b5727?pid=71245d0a0&amp;color=0,0,0&amp;mp=1&amp;vtp=1&amp;bbb=1&amp;hb=1"/>
          <p:cNvSpPr/>
          <p:nvPr/>
        </p:nvSpPr>
        <p:spPr>
          <a:xfrm>
            <a:off x="832104" y="2846189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［全国新课标Ⅱ·2023］In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artists'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representations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humanity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beyond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在艺术家对书籍与阅读的描绘中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我们能看到超越文化与时间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人类共通的瞬间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#76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keen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/ki:n/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.热衷的，渴望的;着迷的，有强烈兴趣的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#77</a:t>
            </a:r>
            <a:endParaRPr lang="en-US" altLang="zh-CN" sz="1800" dirty="0"/>
          </a:p>
        </p:txBody>
      </p:sp>
      <p:pic>
        <p:nvPicPr>
          <p:cNvPr id="3" name="P_3_BD#32c7b5727?pid=71245d0a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vtp=1&amp;bbb=1"/>
          <p:cNvSpPr/>
          <p:nvPr/>
        </p:nvSpPr>
        <p:spPr>
          <a:xfrm>
            <a:off x="832104" y="2006846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热衷于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有兴趣</a:t>
            </a:r>
            <a:endParaRPr lang="en-US" altLang="zh-CN" sz="1800" dirty="0"/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迫切想要做某事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；渴望做某事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Teenagers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keen 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青少年们通常热衷于社交媒体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#81</a:t>
            </a:r>
            <a:endParaRPr lang="en-US" altLang="zh-CN" sz="1800" dirty="0"/>
          </a:p>
        </p:txBody>
      </p:sp>
      <p:pic>
        <p:nvPicPr>
          <p:cNvPr id="5" name="P_3_BD#32c7b5727?pid=71245d0a0&amp;color=0,0,0&amp;tib=255,255,255&amp;iip=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8138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32c7b5727?pid=71245d0a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32c7b5727?pid=71245d0a0&amp;color=0,0,0&amp;mp=1&amp;vtp=1&amp;bbb=1"/>
          <p:cNvSpPr/>
          <p:nvPr/>
        </p:nvSpPr>
        <p:spPr>
          <a:xfrm>
            <a:off x="832104" y="1518404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是一个高频使用的短语，意为“热衷于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与其意思相近的短语还有：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enthusiastic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充满热情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感兴趣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喜欢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crazy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狂热喜爱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passionate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满怀激情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深深吸引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#89</a:t>
            </a:r>
            <a:endParaRPr lang="en-US" altLang="zh-CN" sz="1800" dirty="0"/>
          </a:p>
        </p:txBody>
      </p:sp>
      <p:pic>
        <p:nvPicPr>
          <p:cNvPr id="4" name="P_3_BD#32c7b5727?pid=71245d0a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4775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32c7b5727?pid=71245d0a0&amp;color=0,0,0&amp;vtp=1&amp;bbb=1&amp;hb=1"/>
          <p:cNvSpPr/>
          <p:nvPr/>
        </p:nvSpPr>
        <p:spPr>
          <a:xfrm>
            <a:off x="832104" y="49093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［天津2021年3月］For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Pruitt,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bicyclist,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replace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stolen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bike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对于热衷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于骑自行车的普鲁伊特来说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第一件要做的事就是替换他被偷的自行车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#91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argue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/ˈɑ:ɡju:/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.论证；争辩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；争论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.argument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#93</a:t>
            </a:r>
            <a:endParaRPr lang="en-US" altLang="zh-CN" sz="1800" dirty="0"/>
          </a:p>
        </p:txBody>
      </p:sp>
      <p:pic>
        <p:nvPicPr>
          <p:cNvPr id="3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mp=1&amp;vtp=1&amp;bbb=1"/>
          <p:cNvSpPr/>
          <p:nvPr/>
        </p:nvSpPr>
        <p:spPr>
          <a:xfrm>
            <a:off x="832104" y="2417056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argue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about/over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因某事争论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rgue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for/against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据理支持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/反对某事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rgue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与某人争吵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rgue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认为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#98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32c7b5727?pid=71245d0a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6" name="P_3_BD#32c7b5727?colgroup=3,14,37&amp;pid=71245d0a0&amp;color=0,0,0&amp;vtp=1&amp;bbb=1&amp;hb=1"/>
          <p:cNvGraphicFramePr>
            <a:graphicFrameLocks noGrp="1"/>
          </p:cNvGraphicFramePr>
          <p:nvPr/>
        </p:nvGraphicFramePr>
        <p:xfrm>
          <a:off x="832104" y="1518404"/>
          <a:ext cx="10506710" cy="3588385"/>
        </p:xfrm>
        <a:graphic>
          <a:graphicData uri="http://schemas.openxmlformats.org/drawingml/2006/table">
            <a:tbl>
              <a:tblPr/>
              <a:tblGrid>
                <a:gridCol w="983615"/>
                <a:gridCol w="2673985"/>
                <a:gridCol w="6848856"/>
              </a:tblGrid>
              <a:tr h="591185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易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混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例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87217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argue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指通过逻辑或证据表达不同观点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可能是理性讨论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也可能是情绪化争执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argued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solve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problem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他们就解决问题的最佳方法争论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不休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8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debate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指在正式或结构化场合中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双方围绕特定主题进行有规则的辩论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candidates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debated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climate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change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policies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TV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候选人在电视直播中辩论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气候变化政策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8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quarrel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指因分歧引发的激烈争吵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通常带有负面情绪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（愤怒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不满）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quarrelled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neighbour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noisy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她因那条吵闹的狗而与她的邻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居争吵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3_BD#32c7b5727?pid=71245d0a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2997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32c7b5727?pid=71245d0a0&amp;color=0,0,0&amp;vtp=1&amp;bbb=1&amp;hb=1"/>
          <p:cNvSpPr/>
          <p:nvPr/>
        </p:nvSpPr>
        <p:spPr>
          <a:xfrm>
            <a:off x="832104" y="47315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［北京2025］I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argued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comparisons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“thief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joy”.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我已经无数次说过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比较是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快乐的小偷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#102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limited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/ˈlɪmɪtɪd/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.有限的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#103</a:t>
            </a:r>
            <a:endParaRPr lang="en-US" altLang="zh-CN" sz="1800" dirty="0"/>
          </a:p>
        </p:txBody>
      </p:sp>
      <p:pic>
        <p:nvPicPr>
          <p:cNvPr id="3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mp=1&amp;vtp=1&amp;bbb=1"/>
          <p:cNvSpPr/>
          <p:nvPr/>
        </p:nvSpPr>
        <p:spPr>
          <a:xfrm>
            <a:off x="832104" y="2006846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限于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knowledge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literature.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他的知识不仅限于科学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他还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热爱文学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#106</a:t>
            </a:r>
            <a:endParaRPr lang="en-US" altLang="zh-CN" sz="1800" dirty="0"/>
          </a:p>
        </p:txBody>
      </p:sp>
      <p:pic>
        <p:nvPicPr>
          <p:cNvPr id="5" name="P_3_BD#32c7b5727?pid=71245d0a0&amp;color=0,0,0&amp;tib=255,255,255&amp;iip=1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58291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32c7b5727?pid=71245d0a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32c7b5727?pid=71245d0a0&amp;color=0,0,0&amp;mp=1&amp;vtp=1&amp;bbb=1"/>
          <p:cNvSpPr/>
          <p:nvPr/>
        </p:nvSpPr>
        <p:spPr>
          <a:xfrm>
            <a:off x="832104" y="1518404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①limit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.限制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；限定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imit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把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限制在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之内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.限度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；界限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on/to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的限制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/speed/weight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时间/速度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/重量限制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达到极限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ithin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在合理限度内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#114</a:t>
            </a:r>
            <a:endParaRPr lang="en-US" altLang="zh-CN" sz="1800" dirty="0"/>
          </a:p>
        </p:txBody>
      </p:sp>
      <p:pic>
        <p:nvPicPr>
          <p:cNvPr id="4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4775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32c7b5727?pid=71245d0a0&amp;color=0,0,0&amp;vtp=1&amp;bbb=1&amp;hb=1"/>
          <p:cNvSpPr/>
          <p:nvPr/>
        </p:nvSpPr>
        <p:spPr>
          <a:xfrm>
            <a:off x="832104" y="49093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［全国乙2023］Once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stressful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lights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cameras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limited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一旦我们找到地方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要在有限时间内架设好灯光和摄像机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压力很大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#116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attach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/əˈtætʃ/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.系；绑；贴；与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有关联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.attached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.attachment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#118</a:t>
            </a:r>
            <a:endParaRPr lang="en-US" altLang="zh-CN" sz="1800" dirty="0"/>
          </a:p>
        </p:txBody>
      </p:sp>
      <p:pic>
        <p:nvPicPr>
          <p:cNvPr id="3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mp=1&amp;vtp=1&amp;bbb=1"/>
          <p:cNvSpPr/>
          <p:nvPr/>
        </p:nvSpPr>
        <p:spPr>
          <a:xfrm>
            <a:off x="832104" y="2417056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attach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连接到B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attached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有关联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ttach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importance/significance/value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重视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ttach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label/tag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贴标签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#123</a:t>
            </a:r>
            <a:endParaRPr lang="en-US" altLang="zh-CN" sz="1800" dirty="0"/>
          </a:p>
        </p:txBody>
      </p:sp>
      <p:pic>
        <p:nvPicPr>
          <p:cNvPr id="5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144256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3_BD#32c7b5727?pid=71245d0a0&amp;color=0,0,0&amp;mp=1&amp;vtp=1&amp;bbb=1&amp;hb=1"/>
          <p:cNvSpPr/>
          <p:nvPr/>
        </p:nvSpPr>
        <p:spPr>
          <a:xfrm>
            <a:off x="832104" y="4576056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［北京2025］The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attached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received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joy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learning.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成功的感觉不再与我取得的成绩挂钩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而是与学习的纯粹的乐趣有关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#125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1245d0a0.fixed?pid=5dc213ff7&amp;color=165,74,151&amp;vtp=1&amp;bbb=1"/>
          <p:cNvSpPr/>
          <p:nvPr/>
        </p:nvSpPr>
        <p:spPr>
          <a:xfrm>
            <a:off x="2386584" y="1618488"/>
            <a:ext cx="7223760" cy="92354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词汇攻略19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/dɪˈtɜ:mɪn/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.查明；确定；决定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</a:t>
            </a:r>
            <a:endParaRPr lang="en-US" altLang="zh-CN" sz="1800" dirty="0"/>
          </a:p>
        </p:txBody>
      </p:sp>
      <p:pic>
        <p:nvPicPr>
          <p:cNvPr id="3" name="P_3_BD#32c7b5727?pid=71245d0a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vtp=1&amp;bbb=1"/>
          <p:cNvSpPr/>
          <p:nvPr/>
        </p:nvSpPr>
        <p:spPr>
          <a:xfrm>
            <a:off x="832104" y="2006846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查明/确定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/决定某事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etermine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决定做某事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etermine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决定某事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semester.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她决定下学期更加努力学习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</a:t>
            </a:r>
            <a:endParaRPr lang="en-US" altLang="zh-CN" sz="1800" dirty="0"/>
          </a:p>
        </p:txBody>
      </p:sp>
      <p:pic>
        <p:nvPicPr>
          <p:cNvPr id="5" name="P_3_BD#32c7b5727?pid=71245d0a0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40556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32c7b5727?pid=71245d0a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32c7b5727?pid=71245d0a0&amp;color=0,0,0&amp;mp=1&amp;vtp=1&amp;bbb=1"/>
          <p:cNvSpPr/>
          <p:nvPr/>
        </p:nvSpPr>
        <p:spPr>
          <a:xfrm>
            <a:off x="832104" y="1518404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①determined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.有决心的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；意志坚定的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下定决心做某事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.决心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；坚毅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ierce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/grim/dogged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坚强的/不屈不挠的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／顽强的决心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etermination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做某事的决心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她表现出强烈的获胜决心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</a:t>
            </a:r>
            <a:endParaRPr lang="en-US" altLang="zh-CN" sz="1800" dirty="0"/>
          </a:p>
        </p:txBody>
      </p:sp>
      <p:pic>
        <p:nvPicPr>
          <p:cNvPr id="4" name="P_3_BD#32c7b5727?pid=71245d0a0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76547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32c7b5727?pid=71245d0a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0711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32c7b5727?pid=71245d0a0&amp;color=0,0,0&amp;vtp=1&amp;bbb=1&amp;hb=1"/>
          <p:cNvSpPr/>
          <p:nvPr/>
        </p:nvSpPr>
        <p:spPr>
          <a:xfrm>
            <a:off x="832104" y="45029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［全国一2025］Scientists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microplastics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are—but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concerns.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科学家们仍在努力确定微塑料的危害程度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但他们确定知道的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情况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引起了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人们的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担忧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#15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mp=1&amp;vtp=1&amp;bt=1&amp;bbb=1"/>
          <p:cNvSpPr/>
          <p:nvPr/>
        </p:nvSpPr>
        <p:spPr>
          <a:xfrm>
            <a:off x="832104" y="1080000"/>
            <a:ext cx="10533888" cy="308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/lɔ:ntʃ/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.发射；发起；上市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#16</a:t>
            </a:r>
            <a:endParaRPr lang="en-US" altLang="zh-CN" sz="1800" dirty="0"/>
          </a:p>
        </p:txBody>
      </p:sp>
      <p:pic>
        <p:nvPicPr>
          <p:cNvPr id="3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19801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mp=1&amp;vtp=1&amp;bbb=1"/>
          <p:cNvSpPr/>
          <p:nvPr/>
        </p:nvSpPr>
        <p:spPr>
          <a:xfrm>
            <a:off x="832104" y="1951600"/>
            <a:ext cx="10533888" cy="27882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作动词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aunch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satellite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发射卫星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aunch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campaign/an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initiative/an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investigation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发起活动/倡议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/调查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aunch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发行新书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aunch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（oneself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（热情地）开始做某事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；投入某事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②launch作名词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missile/rocket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导弹/火箭发射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book/product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图书/产品发布会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#25</a:t>
            </a:r>
            <a:endParaRPr lang="en-US" altLang="zh-CN" sz="1800" dirty="0"/>
          </a:p>
        </p:txBody>
      </p:sp>
      <p:pic>
        <p:nvPicPr>
          <p:cNvPr id="6" name="P_3_BD#32c7b5727?pid=71245d0a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87952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32c7b5727?pid=71245d0a0&amp;color=0,0,0&amp;vtp=1&amp;bbb=1&amp;hb=1"/>
          <p:cNvSpPr/>
          <p:nvPr/>
        </p:nvSpPr>
        <p:spPr>
          <a:xfrm>
            <a:off x="832104" y="5311322"/>
            <a:ext cx="10533888" cy="6546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［全国新课标Ⅱ2024］Riders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printed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20,000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poems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program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launched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March.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自去年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月该计划启动以来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乘客们已经印刷了近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20,000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篇短篇小说和诗歌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#27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/dɪˈzaɪə（r）/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.渴望；欲望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.渴望；期望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#28</a:t>
            </a:r>
            <a:endParaRPr lang="en-US" altLang="zh-CN" sz="1800" dirty="0"/>
          </a:p>
        </p:txBody>
      </p:sp>
      <p:pic>
        <p:nvPicPr>
          <p:cNvPr id="3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mp=1&amp;vtp=1&amp;bbb=1"/>
          <p:cNvSpPr/>
          <p:nvPr/>
        </p:nvSpPr>
        <p:spPr>
          <a:xfrm>
            <a:off x="832104" y="2006846"/>
            <a:ext cx="10533888" cy="36995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desire作名词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对某物的渴望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做某事的强烈愿望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/意愿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desire作动词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渴望某物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渴望做某事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希望某人做某事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预期效果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reconsider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我希望你重新考虑你的决定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#38</a:t>
            </a:r>
            <a:endParaRPr lang="en-US" altLang="zh-CN" sz="1800" dirty="0"/>
          </a:p>
        </p:txBody>
      </p:sp>
      <p:pic>
        <p:nvPicPr>
          <p:cNvPr id="6" name="P_3_BD#32c7b5727?pid=71245d0a0&amp;color=0,0,0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51376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32c7b5727?pid=71245d0a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32c7b5727?pid=71245d0a0&amp;color=0,0,0&amp;mp=1&amp;vtp=1&amp;bbb=1"/>
          <p:cNvSpPr/>
          <p:nvPr/>
        </p:nvSpPr>
        <p:spPr>
          <a:xfrm>
            <a:off x="832104" y="1518404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①desirable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.理想的；可取的；值得拥有的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；值得做的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是可取的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对某人来说做某事是可取的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tests.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让如此年幼的孩子参加正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式的笔试已不再可取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②undesirable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.不想要的；不得人心的；易惹麻烦的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undesirable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effects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不良副作用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#45</a:t>
            </a:r>
            <a:endParaRPr lang="en-US" altLang="zh-CN" sz="1800" dirty="0"/>
          </a:p>
        </p:txBody>
      </p:sp>
      <p:pic>
        <p:nvPicPr>
          <p:cNvPr id="4" name="P_3_BD#32c7b5727?pid=71245d0a0&amp;color=0,0,0&amp;mp=1&amp;tib=255,255,255&amp;iip=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4283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32c7b5727?pid=71245d0a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4775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32c7b5727?pid=71245d0a0&amp;color=0,0,0&amp;vtp=1&amp;bbb=1&amp;hb=1"/>
          <p:cNvSpPr/>
          <p:nvPr/>
        </p:nvSpPr>
        <p:spPr>
          <a:xfrm>
            <a:off x="832104" y="49093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［全国一·浙江2025年1月］This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desire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information.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这会激发他们理解信息并与之互动的渴望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#47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2c7b5727?pid=71245d0a0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/læk/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.缺乏，短缺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.缺乏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，没有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.shortage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#49</a:t>
            </a:r>
            <a:endParaRPr lang="en-US" altLang="zh-CN" sz="1800" dirty="0"/>
          </a:p>
        </p:txBody>
      </p:sp>
      <p:pic>
        <p:nvPicPr>
          <p:cNvPr id="3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32c7b5727?pid=71245d0a0&amp;color=0,0,0&amp;mp=1&amp;vtp=1&amp;bbb=1"/>
          <p:cNvSpPr/>
          <p:nvPr/>
        </p:nvSpPr>
        <p:spPr>
          <a:xfrm>
            <a:off x="832104" y="2417056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①lack作动词时，为及物动词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，表示缺乏某物或某种品质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这个项目缺乏资金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②lack作名词时，表示缺乏某物或某物不足的状态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a/the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缺乏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因缺乏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cancelled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participants.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活动因参与者不足而取消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#56</a:t>
            </a:r>
            <a:endParaRPr lang="en-US" altLang="zh-CN" sz="1800" dirty="0"/>
          </a:p>
        </p:txBody>
      </p:sp>
      <p:pic>
        <p:nvPicPr>
          <p:cNvPr id="5" name="P_3_BD#32c7b5727?pid=71245d0a0&amp;color=0,0,0&amp;mp=1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9312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32c7b5727?pid=71245d0a0&amp;color=0,0,0&amp;mp=1&amp;tib=255,255,255&amp;iip=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38730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32c7b5727?pid=71245d0a0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32c7b5727?pid=71245d0a0&amp;color=0,0,0&amp;mp=1&amp;vtp=1&amp;bbb=1"/>
          <p:cNvSpPr/>
          <p:nvPr/>
        </p:nvSpPr>
        <p:spPr>
          <a:xfrm>
            <a:off x="832104" y="15184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.没有；匮乏；缺乏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；不足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缺乏某物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originality.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这部书完全没有原创性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#60</a:t>
            </a:r>
            <a:endParaRPr lang="en-US" altLang="zh-CN" sz="1800" dirty="0"/>
          </a:p>
        </p:txBody>
      </p:sp>
      <p:pic>
        <p:nvPicPr>
          <p:cNvPr id="4" name="P_3_BD#32c7b5727?pid=71245d0a0&amp;color=0,0,0&amp;mp=1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49293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32c7b5727?pid=71245d0a0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8392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32c7b5727?pid=71245d0a0&amp;color=0,0,0&amp;mp=1&amp;vtp=1&amp;bbb=1&amp;hb=1"/>
          <p:cNvSpPr/>
          <p:nvPr/>
        </p:nvSpPr>
        <p:spPr>
          <a:xfrm>
            <a:off x="832104" y="32710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［全国新课标Ⅰ·浙江2024年1月］The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chief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complaint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courses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interaction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对在线课程的主要的抱怨是它们缺乏人际互动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#62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4361</Words>
  <Application>WPS 演示</Application>
  <PresentationFormat>宽屏</PresentationFormat>
  <Paragraphs>174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2025-10-24T09:31:00Z</dcterms:created>
  <dcterms:modified xsi:type="dcterms:W3CDTF">2025-10-27T09:55:44Z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3F3DBE585A8B4715ABB269F2111661A9_12</vt:lpwstr>
  </property>
  <property fmtid="{D5CDD505-2E9C-101B-9397-08002B2CF9AE}" pid="3" name="KSOProductBuildVer">
    <vt:lpwstr>2052-12.1.0.22529</vt:lpwstr>
  </property>
</Properties>
</file>